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2"/>
  </p:notesMasterIdLst>
  <p:sldIdLst>
    <p:sldId id="256" r:id="rId2"/>
    <p:sldId id="263" r:id="rId3"/>
    <p:sldId id="264" r:id="rId4"/>
    <p:sldId id="267" r:id="rId5"/>
    <p:sldId id="257" r:id="rId6"/>
    <p:sldId id="258" r:id="rId7"/>
    <p:sldId id="259" r:id="rId8"/>
    <p:sldId id="260" r:id="rId9"/>
    <p:sldId id="269" r:id="rId10"/>
    <p:sldId id="271"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Montserrat ExtraBold" panose="00000900000000000000" pitchFamily="2" charset="0"/>
      <p:bold r:id="rId21"/>
      <p:boldItalic r:id="rId22"/>
    </p:embeddedFont>
    <p:embeddedFont>
      <p:font typeface="Montserrat Medium" panose="000006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2b1f895f0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g2b1f895f02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 name="Google Shape;33;g2b1f895f02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ae34a5105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g2ae34a5105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realm of electronic design encompasses a spectrum of complexities, from straightforward circuits to intricate systems, often compounded by challenges like flexible designs and multi-board configurations.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Altium Designer serves as a comprehensive solution tailored for this diversity, catering to projects ranging from basic circuitry to full-scale avionics systems. Equipped with robust tools for managing design rules, advanced routing capabilities, and the ability to work seamlessly on 3D surfaces, Altium Designer empowers teams to navigate projects efficiently while mitigating potential cost overruns.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47" name="Google Shape;47;g2ae34a5105a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0495a3e8a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2c0495a3e8a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br>
              <a:rPr lang="en-US"/>
            </a:br>
            <a:r>
              <a:rPr lang="en-US"/>
              <a:t>Harness design within Altium Designer involves the meticulous layout and optimization of electrical wiring systems to efficiently arrange wires, connectors, and components, ultimately achieving a clean and organized electrical system.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One of its key capabilities is the creation and synchronization of multi-board systems and the electrical harnesses connecting them, all within a unified platform. This integration simplifies the design process and ensures seamless connectivity between various components.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To mitigate the risk of costly manufacturing errors, Altium Designer offers automated design checks specifically tailored for complex harnesses. These checks help identify potential errors early in the design phase, minimizing the likelihood of issues during manufacturing.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Additionally, the software facilitates the creation of harness documentation drawings, making it easy for users to capture and communicate design details accurately. Furthermore, Altium Designer automates the generation of a complete harness bill of materials (BOM), streamlining the procurement process by compiling a comprehensive list of all required components.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US"/>
              <a:t>Overall, Altium Designer provides a robust suite of tools and features for efficient harness design, ensuring accuracy, reliability, and cost-effectiveness throughout the design and manufacturing lifecycle.</a:t>
            </a:r>
            <a:endParaRPr/>
          </a:p>
        </p:txBody>
      </p:sp>
      <p:sp>
        <p:nvSpPr>
          <p:cNvPr id="71" name="Google Shape;71;g2c0495a3e8a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0495a3e8a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c0495a3e8a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Designing electronic systems involves a shift towards a holistic approach, where components are not viewed in isolation but as integral parts of a unified system. Altium Designer facilitates this transition seamlessly, offering intuitive tools for designing multi-board systems, including the incorporation of harnesses for streamlined connectivity.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Traditionally, integrating multiple boards in design tools could be a daunting task, requiring significant time and expertise. Altium Designer revolutionizes this process by providing a familiar design environment similar to single-board design workflows. This approach ensures that all skill levels can easily adapt to designing multi-board systems without the need for extensive retraining or learning curves.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By leveraging the same design approach and editors used for single-board designs, you can intuitively create interconnections between multiple boards. This means that you can spend more time focusing on the intricacies of your designs rather than grappling with the complexities of integration.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Moreover, Altium Designer offers harness design synchronization, a feature that streamlines the creation of harnesses essential for connecting various boards within the system. This synchronization capability ensures that changes made to the harness design are seamlessly integrated into the overall multi-board project, reducing the risk of errors and inconsistencies.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US"/>
              <a:t>With Altium Designer, you have everything they need to complete multi-board projects efficiently and effectively. Whether it's creating complex designs or managing interconnections between boards, Altium Designer empowers you to unleash your creativity and bring your innovative ideas to life without being hindered by the challenges of multi-board design integration.</a:t>
            </a:r>
            <a:endParaRPr/>
          </a:p>
        </p:txBody>
      </p:sp>
      <p:sp>
        <p:nvSpPr>
          <p:cNvPr id="168" name="Google Shape;168;g2c0495a3e8a_0_1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b0e4c31ee2_8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g2b0e4c31ee2_8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g2b0e4c31ee2_8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b0e4c31ee2_8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2b0e4c31ee2_8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2b0e4c31ee2_8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b0e4c31ee2_8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g2b0e4c31ee2_8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g2b0e4c31ee2_8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b0e4c31ee2_8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2b0e4c31ee2_8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2b0e4c31ee2_8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c0495a3e8a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2c0495a3e8a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11516590" y="6356350"/>
            <a:ext cx="535709"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2" descr="Altium_logo.png"/>
          <p:cNvPicPr preferRelativeResize="0"/>
          <p:nvPr/>
        </p:nvPicPr>
        <p:blipFill rotWithShape="1">
          <a:blip r:embed="rId3">
            <a:alphaModFix/>
          </a:blip>
          <a:srcRect/>
          <a:stretch/>
        </p:blipFill>
        <p:spPr>
          <a:xfrm>
            <a:off x="1018475" y="855230"/>
            <a:ext cx="1385088" cy="2961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p:cSld name="1_Титульный слайд">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11516590" y="6356350"/>
            <a:ext cx="535709"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Заголовок и объект" type="obj">
  <p:cSld name="OBJEC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3000"/>
              <a:buFont typeface="Montserrat Medium"/>
              <a:buNone/>
              <a:defRPr sz="30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sldNum" idx="12"/>
          </p:nvPr>
        </p:nvSpPr>
        <p:spPr>
          <a:xfrm>
            <a:off x="11516590" y="6356350"/>
            <a:ext cx="535709"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2" name="Google Shape;22;p4"/>
          <p:cNvSpPr txBox="1"/>
          <p:nvPr/>
        </p:nvSpPr>
        <p:spPr>
          <a:xfrm>
            <a:off x="10771939" y="1246733"/>
            <a:ext cx="3407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м</a:t>
            </a: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Титульный слайд">
  <p:cSld name="2_Титульный слайд">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sldNum" idx="12"/>
          </p:nvPr>
        </p:nvSpPr>
        <p:spPr>
          <a:xfrm>
            <a:off x="11516590" y="6356350"/>
            <a:ext cx="535709"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5" name="Google Shape;25;p5" descr="Altium_logo.png"/>
          <p:cNvPicPr preferRelativeResize="0"/>
          <p:nvPr/>
        </p:nvPicPr>
        <p:blipFill rotWithShape="1">
          <a:blip r:embed="rId3">
            <a:alphaModFix/>
          </a:blip>
          <a:srcRect/>
          <a:stretch/>
        </p:blipFill>
        <p:spPr>
          <a:xfrm>
            <a:off x="10457663" y="319768"/>
            <a:ext cx="1385088" cy="2961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288567"/>
            <a:ext cx="11360700" cy="7635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SzPts val="1900"/>
              <a:buChar char="●"/>
              <a:defRPr sz="1900" b="1"/>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a:endParaRPr/>
          </a:p>
        </p:txBody>
      </p:sp>
      <p:sp>
        <p:nvSpPr>
          <p:cNvPr id="28" name="Google Shape;28;p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ctr" anchorCtr="0">
            <a:noAutofit/>
          </a:bodyPr>
          <a:lstStyle>
            <a:lvl1pPr marL="457200" lvl="0" indent="-349250" rtl="0">
              <a:spcBef>
                <a:spcPts val="0"/>
              </a:spcBef>
              <a:spcAft>
                <a:spcPts val="0"/>
              </a:spcAft>
              <a:buSzPts val="1900"/>
              <a:buChar char="●"/>
              <a:defRPr sz="1900"/>
            </a:lvl1pPr>
            <a:lvl2pPr marL="914400" lvl="1" indent="-349250" rtl="0">
              <a:spcBef>
                <a:spcPts val="0"/>
              </a:spcBef>
              <a:spcAft>
                <a:spcPts val="0"/>
              </a:spcAft>
              <a:buSzPts val="1900"/>
              <a:buChar char="○"/>
              <a:defRPr sz="19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29" name="Google Shape;29;p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11516590" y="6356350"/>
            <a:ext cx="53570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altium.com/documentation/altium-designer/harness-manufacturing-drawing" TargetMode="External"/><Relationship Id="rId3" Type="http://schemas.openxmlformats.org/officeDocument/2006/relationships/image" Target="../media/image7.png"/><Relationship Id="rId7" Type="http://schemas.openxmlformats.org/officeDocument/2006/relationships/hyperlink" Target="https://www.altium.com/documentation/altium-designer/harness-layout-draw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altium.com/documentation/altium-designer/harness-wiring-diagram"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p:nvPr/>
        </p:nvSpPr>
        <p:spPr>
          <a:xfrm>
            <a:off x="922105" y="5610650"/>
            <a:ext cx="337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en-US" sz="2000" b="1">
                <a:solidFill>
                  <a:srgbClr val="FDC15F"/>
                </a:solidFill>
                <a:latin typeface="Montserrat Medium"/>
                <a:ea typeface="Montserrat Medium"/>
                <a:cs typeface="Montserrat Medium"/>
                <a:sym typeface="Montserrat Medium"/>
              </a:rPr>
              <a:t>Krishna Sundaram</a:t>
            </a:r>
            <a:endParaRPr sz="2000" b="0" i="0" u="none" strike="noStrike" cap="none">
              <a:solidFill>
                <a:schemeClr val="lt1"/>
              </a:solidFill>
              <a:latin typeface="Montserrat Medium"/>
              <a:ea typeface="Montserrat Medium"/>
              <a:cs typeface="Montserrat Medium"/>
              <a:sym typeface="Montserrat Medium"/>
            </a:endParaRPr>
          </a:p>
        </p:txBody>
      </p:sp>
      <p:sp>
        <p:nvSpPr>
          <p:cNvPr id="36" name="Google Shape;36;p7"/>
          <p:cNvSpPr txBox="1"/>
          <p:nvPr/>
        </p:nvSpPr>
        <p:spPr>
          <a:xfrm>
            <a:off x="937306" y="5979081"/>
            <a:ext cx="2569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en-GB" sz="2000" i="0" u="none" strike="noStrike" cap="none" dirty="0">
                <a:solidFill>
                  <a:schemeClr val="lt1"/>
                </a:solidFill>
                <a:latin typeface="Montserrat"/>
                <a:ea typeface="Montserrat"/>
                <a:cs typeface="Montserrat"/>
                <a:sym typeface="Montserrat"/>
              </a:rPr>
              <a:t>15</a:t>
            </a:r>
            <a:r>
              <a:rPr lang="en-GB" sz="2000" i="0" u="none" strike="noStrike" cap="none" baseline="30000" dirty="0">
                <a:solidFill>
                  <a:schemeClr val="lt1"/>
                </a:solidFill>
                <a:latin typeface="Montserrat"/>
                <a:ea typeface="Montserrat"/>
                <a:cs typeface="Montserrat"/>
                <a:sym typeface="Montserrat"/>
              </a:rPr>
              <a:t>th</a:t>
            </a:r>
            <a:r>
              <a:rPr lang="en-GB" sz="2000" i="0" u="none" strike="noStrike" cap="none" dirty="0">
                <a:solidFill>
                  <a:schemeClr val="lt1"/>
                </a:solidFill>
                <a:latin typeface="Montserrat"/>
                <a:ea typeface="Montserrat"/>
                <a:cs typeface="Montserrat"/>
                <a:sym typeface="Montserrat"/>
              </a:rPr>
              <a:t> April 2024</a:t>
            </a:r>
            <a:endParaRPr sz="2000" i="0" u="none" strike="noStrike" cap="none" dirty="0">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2000"/>
              <a:buFont typeface="Arial"/>
              <a:buNone/>
            </a:pPr>
            <a:endParaRPr sz="2000" b="0" i="0" u="none" strike="noStrike" cap="none" dirty="0">
              <a:solidFill>
                <a:schemeClr val="lt1"/>
              </a:solidFill>
              <a:latin typeface="Montserrat Medium"/>
              <a:ea typeface="Montserrat Medium"/>
              <a:cs typeface="Montserrat Medium"/>
              <a:sym typeface="Montserrat Medium"/>
            </a:endParaRPr>
          </a:p>
        </p:txBody>
      </p:sp>
      <p:sp>
        <p:nvSpPr>
          <p:cNvPr id="37" name="Google Shape;37;p7"/>
          <p:cNvSpPr txBox="1"/>
          <p:nvPr/>
        </p:nvSpPr>
        <p:spPr>
          <a:xfrm>
            <a:off x="220435" y="2605224"/>
            <a:ext cx="92112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800" dirty="0">
                <a:solidFill>
                  <a:srgbClr val="FDC15F"/>
                </a:solidFill>
                <a:latin typeface="Montserrat Medium"/>
                <a:sym typeface="Montserrat ExtraBold"/>
              </a:rPr>
              <a:t>Defining System Connectivity with</a:t>
            </a:r>
            <a:endParaRPr sz="2800" dirty="0">
              <a:solidFill>
                <a:srgbClr val="FDC15F"/>
              </a:solidFill>
              <a:latin typeface="Montserrat Medium"/>
              <a:sym typeface="Montserrat ExtraBold"/>
            </a:endParaRPr>
          </a:p>
          <a:p>
            <a:pPr marL="0" lvl="0" indent="0" algn="l" rtl="0">
              <a:spcBef>
                <a:spcPts val="0"/>
              </a:spcBef>
              <a:spcAft>
                <a:spcPts val="0"/>
              </a:spcAft>
              <a:buNone/>
            </a:pPr>
            <a:r>
              <a:rPr lang="en-US" sz="3200" b="1" dirty="0">
                <a:solidFill>
                  <a:srgbClr val="FDC15F"/>
                </a:solidFill>
                <a:latin typeface="Montserrat ExtraBold"/>
                <a:sym typeface="Montserrat Medium"/>
              </a:rPr>
              <a:t>Harness Design </a:t>
            </a:r>
            <a:r>
              <a:rPr lang="en-US" sz="2800" dirty="0">
                <a:solidFill>
                  <a:srgbClr val="FDC15F"/>
                </a:solidFill>
                <a:latin typeface="Montserrat Medium"/>
                <a:ea typeface="Montserrat Medium"/>
                <a:cs typeface="Montserrat Medium"/>
                <a:sym typeface="Montserrat Medium"/>
              </a:rPr>
              <a:t>in Altium</a:t>
            </a:r>
            <a:endParaRPr sz="2800" dirty="0">
              <a:solidFill>
                <a:srgbClr val="FDC15F"/>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p:nvPr/>
        </p:nvSpPr>
        <p:spPr>
          <a:xfrm>
            <a:off x="1398199" y="2884934"/>
            <a:ext cx="9370202" cy="112646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3000"/>
              <a:buFont typeface="Arial"/>
              <a:buNone/>
            </a:pPr>
            <a:endParaRPr sz="1400" b="1" i="0" u="none" strike="noStrike" cap="none">
              <a:solidFill>
                <a:srgbClr val="000000"/>
              </a:solidFill>
              <a:latin typeface="Montserrat"/>
              <a:ea typeface="Montserrat"/>
              <a:cs typeface="Montserrat"/>
              <a:sym typeface="Montserrat"/>
            </a:endParaRPr>
          </a:p>
          <a:p>
            <a:pPr marL="0" marR="0" lvl="0" indent="0" algn="ctr" rtl="0">
              <a:lnSpc>
                <a:spcPct val="120000"/>
              </a:lnSpc>
              <a:spcBef>
                <a:spcPts val="0"/>
              </a:spcBef>
              <a:spcAft>
                <a:spcPts val="0"/>
              </a:spcAft>
              <a:buClr>
                <a:srgbClr val="000000"/>
              </a:buClr>
              <a:buSzPts val="2600"/>
              <a:buFont typeface="Arial"/>
              <a:buNone/>
            </a:pPr>
            <a:r>
              <a:rPr lang="en-US" sz="2600" b="1">
                <a:solidFill>
                  <a:schemeClr val="lt1"/>
                </a:solidFill>
                <a:latin typeface="Montserrat"/>
                <a:ea typeface="Montserrat"/>
                <a:cs typeface="Montserrat"/>
                <a:sym typeface="Montserrat"/>
              </a:rPr>
              <a:t>Questions?</a:t>
            </a:r>
            <a:endParaRPr sz="26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p:nvPr/>
        </p:nvSpPr>
        <p:spPr>
          <a:xfrm>
            <a:off x="301260" y="151522"/>
            <a:ext cx="9668100" cy="646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Montserrat"/>
              <a:buNone/>
            </a:pPr>
            <a:r>
              <a:rPr lang="en-US" sz="2400" b="1">
                <a:solidFill>
                  <a:srgbClr val="FFFFFF"/>
                </a:solidFill>
                <a:latin typeface="Montserrat"/>
                <a:ea typeface="Montserrat"/>
                <a:cs typeface="Montserrat"/>
                <a:sym typeface="Montserrat"/>
              </a:rPr>
              <a:t>Tackle Any Design Complexity </a:t>
            </a:r>
            <a:endParaRPr sz="2400" b="0" i="0" u="none" strike="noStrike" cap="none">
              <a:solidFill>
                <a:srgbClr val="FFFFFF"/>
              </a:solidFill>
              <a:latin typeface="Open Sans"/>
              <a:ea typeface="Open Sans"/>
              <a:cs typeface="Open Sans"/>
              <a:sym typeface="Open Sans"/>
            </a:endParaRPr>
          </a:p>
        </p:txBody>
      </p:sp>
      <p:sp>
        <p:nvSpPr>
          <p:cNvPr id="50" name="Google Shape;50;p8"/>
          <p:cNvSpPr txBox="1"/>
          <p:nvPr/>
        </p:nvSpPr>
        <p:spPr>
          <a:xfrm>
            <a:off x="452802" y="2353626"/>
            <a:ext cx="11432700" cy="273302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dk1"/>
                </a:solidFill>
                <a:latin typeface="Montserrat" panose="00000500000000000000" pitchFamily="2" charset="0"/>
                <a:ea typeface="Montserrat"/>
                <a:cs typeface="Montserrat"/>
                <a:sym typeface="Montserrat"/>
              </a:rPr>
              <a:t>Electronic designs come in various levels of complexity, from simple to intricate. And when you factor in challenges like flexible designs and multi-board setups, the complexities you’re already working through only become more difficult.</a:t>
            </a:r>
            <a:endParaRPr sz="1800" dirty="0">
              <a:solidFill>
                <a:schemeClr val="dk1"/>
              </a:solidFill>
              <a:latin typeface="Montserrat" panose="00000500000000000000" pitchFamily="2" charset="0"/>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latin typeface="Montserrat" panose="00000500000000000000" pitchFamily="2" charset="0"/>
              <a:ea typeface="Montserrat"/>
              <a:cs typeface="Montserrat"/>
              <a:sym typeface="Montserrat"/>
            </a:endParaRPr>
          </a:p>
          <a:p>
            <a:pPr marL="0" lvl="0" indent="0" algn="l" rtl="0">
              <a:lnSpc>
                <a:spcPct val="115000"/>
              </a:lnSpc>
              <a:spcBef>
                <a:spcPts val="0"/>
              </a:spcBef>
              <a:spcAft>
                <a:spcPts val="0"/>
              </a:spcAft>
              <a:buNone/>
            </a:pPr>
            <a:r>
              <a:rPr lang="en-US" sz="1800" dirty="0">
                <a:solidFill>
                  <a:schemeClr val="dk1"/>
                </a:solidFill>
                <a:latin typeface="Montserrat" panose="00000500000000000000" pitchFamily="2" charset="0"/>
                <a:ea typeface="Montserrat"/>
                <a:cs typeface="Montserrat"/>
                <a:sym typeface="Montserrat"/>
              </a:rPr>
              <a:t>Altium Designer is a complete solution designed for the entire spectrum of PCB projects, from a basic circuit to a full avionics system. With the right tools for managing design rules, advanced routing, and designing on 3D surfaces, your team can work efficiently and avoid extra costs no matter how complex the project is.</a:t>
            </a:r>
            <a:endParaRPr sz="1800" dirty="0">
              <a:solidFill>
                <a:schemeClr val="dk1"/>
              </a:solidFill>
              <a:latin typeface="Montserrat" panose="00000500000000000000" pitchFamily="2" charset="0"/>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txBox="1"/>
          <p:nvPr/>
        </p:nvSpPr>
        <p:spPr>
          <a:xfrm>
            <a:off x="301250" y="1413424"/>
            <a:ext cx="10909800" cy="8679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10000"/>
              </a:lnSpc>
              <a:spcBef>
                <a:spcPts val="0"/>
              </a:spcBef>
              <a:spcAft>
                <a:spcPts val="0"/>
              </a:spcAft>
              <a:buClr>
                <a:srgbClr val="2D2D2D"/>
              </a:buClr>
              <a:buSzPts val="1600"/>
              <a:buFont typeface="Montserrat Medium"/>
              <a:buNone/>
            </a:pPr>
            <a:r>
              <a:rPr lang="en-US" sz="1600" dirty="0">
                <a:solidFill>
                  <a:srgbClr val="2D2D2D"/>
                </a:solidFill>
                <a:latin typeface="Montserrat Medium"/>
                <a:ea typeface="Montserrat Medium"/>
                <a:cs typeface="Montserrat Medium"/>
                <a:sym typeface="Montserrat Medium"/>
              </a:rPr>
              <a:t>Harness design involves creating and optimizing the layout and configuration of electrical wiring systems within Altium Designer to efficiently arrange wires, connectors, and components to achieve a clean and organized electrical system.</a:t>
            </a:r>
            <a:endParaRPr sz="1600" dirty="0">
              <a:solidFill>
                <a:srgbClr val="2D2D2D"/>
              </a:solidFill>
              <a:latin typeface="Montserrat Medium"/>
              <a:ea typeface="Montserrat Medium"/>
              <a:cs typeface="Montserrat Medium"/>
              <a:sym typeface="Montserrat Medium"/>
            </a:endParaRPr>
          </a:p>
        </p:txBody>
      </p:sp>
      <p:sp>
        <p:nvSpPr>
          <p:cNvPr id="74" name="Google Shape;74;p10"/>
          <p:cNvSpPr txBox="1"/>
          <p:nvPr/>
        </p:nvSpPr>
        <p:spPr>
          <a:xfrm>
            <a:off x="301260" y="151522"/>
            <a:ext cx="9668100" cy="646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Montserrat"/>
              <a:buNone/>
            </a:pPr>
            <a:r>
              <a:rPr lang="en-US" sz="2400" b="1">
                <a:solidFill>
                  <a:srgbClr val="FFFFFF"/>
                </a:solidFill>
                <a:latin typeface="Montserrat"/>
                <a:ea typeface="Montserrat"/>
                <a:cs typeface="Montserrat"/>
                <a:sym typeface="Montserrat"/>
              </a:rPr>
              <a:t>Harness Design</a:t>
            </a:r>
            <a:endParaRPr sz="2400" b="0" i="0" u="none" strike="noStrike" cap="none">
              <a:solidFill>
                <a:srgbClr val="FFFFFF"/>
              </a:solidFill>
              <a:latin typeface="Open Sans"/>
              <a:ea typeface="Open Sans"/>
              <a:cs typeface="Open Sans"/>
              <a:sym typeface="Open Sans"/>
            </a:endParaRPr>
          </a:p>
        </p:txBody>
      </p:sp>
      <p:sp>
        <p:nvSpPr>
          <p:cNvPr id="75" name="Google Shape;75;p10"/>
          <p:cNvSpPr txBox="1"/>
          <p:nvPr/>
        </p:nvSpPr>
        <p:spPr>
          <a:xfrm>
            <a:off x="301250" y="3103350"/>
            <a:ext cx="6046500" cy="25437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50000"/>
              </a:lnSpc>
              <a:spcBef>
                <a:spcPts val="0"/>
              </a:spcBef>
              <a:spcAft>
                <a:spcPts val="0"/>
              </a:spcAft>
              <a:buClr>
                <a:srgbClr val="3F3F3F"/>
              </a:buClr>
              <a:buSzPts val="1300"/>
              <a:buFont typeface="Montserrat"/>
              <a:buChar char="●"/>
            </a:pPr>
            <a:r>
              <a:rPr lang="en-US" sz="1300" dirty="0">
                <a:solidFill>
                  <a:srgbClr val="3F3F3F"/>
                </a:solidFill>
                <a:latin typeface="Montserrat"/>
                <a:ea typeface="Montserrat"/>
                <a:cs typeface="Montserrat"/>
                <a:sym typeface="Montserrat"/>
              </a:rPr>
              <a:t>Create and synchronize multi-board systems and the electrical harnesses connecting them in one platform</a:t>
            </a:r>
            <a:endParaRPr sz="1300" dirty="0">
              <a:solidFill>
                <a:srgbClr val="3F3F3F"/>
              </a:solidFill>
              <a:latin typeface="Montserrat"/>
              <a:ea typeface="Montserrat"/>
              <a:cs typeface="Montserrat"/>
              <a:sym typeface="Montserrat"/>
            </a:endParaRPr>
          </a:p>
          <a:p>
            <a:pPr marL="457200" marR="0" lvl="0" indent="-311150" algn="l" rtl="0">
              <a:lnSpc>
                <a:spcPct val="150000"/>
              </a:lnSpc>
              <a:spcBef>
                <a:spcPts val="600"/>
              </a:spcBef>
              <a:spcAft>
                <a:spcPts val="0"/>
              </a:spcAft>
              <a:buClr>
                <a:srgbClr val="3F3F3F"/>
              </a:buClr>
              <a:buSzPts val="1300"/>
              <a:buFont typeface="Montserrat"/>
              <a:buChar char="●"/>
            </a:pPr>
            <a:r>
              <a:rPr lang="en-US" sz="1300" dirty="0">
                <a:solidFill>
                  <a:srgbClr val="3F3F3F"/>
                </a:solidFill>
                <a:latin typeface="Montserrat"/>
                <a:ea typeface="Montserrat"/>
                <a:cs typeface="Montserrat"/>
                <a:sym typeface="Montserrat"/>
              </a:rPr>
              <a:t>Prevent costly manufacturing errors with automated design checks when working on complex harnesses  </a:t>
            </a:r>
            <a:endParaRPr sz="1300" dirty="0">
              <a:solidFill>
                <a:srgbClr val="3F3F3F"/>
              </a:solidFill>
              <a:latin typeface="Montserrat"/>
              <a:ea typeface="Montserrat"/>
              <a:cs typeface="Montserrat"/>
              <a:sym typeface="Montserrat"/>
            </a:endParaRPr>
          </a:p>
          <a:p>
            <a:pPr marL="457200" marR="0" lvl="0" indent="-311150" algn="l" rtl="0">
              <a:lnSpc>
                <a:spcPct val="150000"/>
              </a:lnSpc>
              <a:spcBef>
                <a:spcPts val="600"/>
              </a:spcBef>
              <a:spcAft>
                <a:spcPts val="0"/>
              </a:spcAft>
              <a:buClr>
                <a:srgbClr val="3F3F3F"/>
              </a:buClr>
              <a:buSzPts val="1300"/>
              <a:buFont typeface="Montserrat"/>
              <a:buChar char="●"/>
            </a:pPr>
            <a:r>
              <a:rPr lang="en-US" sz="1300" dirty="0">
                <a:solidFill>
                  <a:srgbClr val="3F3F3F"/>
                </a:solidFill>
                <a:latin typeface="Montserrat"/>
                <a:ea typeface="Montserrat"/>
                <a:cs typeface="Montserrat"/>
                <a:sym typeface="Montserrat"/>
              </a:rPr>
              <a:t>Easily create harness documentation drawings</a:t>
            </a:r>
            <a:endParaRPr sz="1300" dirty="0">
              <a:solidFill>
                <a:srgbClr val="3F3F3F"/>
              </a:solidFill>
              <a:latin typeface="Montserrat"/>
              <a:ea typeface="Montserrat"/>
              <a:cs typeface="Montserrat"/>
              <a:sym typeface="Montserrat"/>
            </a:endParaRPr>
          </a:p>
          <a:p>
            <a:pPr marL="457200" marR="0" lvl="0" indent="-311150" algn="l" rtl="0">
              <a:lnSpc>
                <a:spcPct val="150000"/>
              </a:lnSpc>
              <a:spcBef>
                <a:spcPts val="600"/>
              </a:spcBef>
              <a:spcAft>
                <a:spcPts val="600"/>
              </a:spcAft>
              <a:buClr>
                <a:srgbClr val="3F3F3F"/>
              </a:buClr>
              <a:buSzPts val="1300"/>
              <a:buFont typeface="Montserrat"/>
              <a:buChar char="●"/>
            </a:pPr>
            <a:r>
              <a:rPr lang="en-US" sz="1300" dirty="0">
                <a:solidFill>
                  <a:srgbClr val="3F3F3F"/>
                </a:solidFill>
                <a:latin typeface="Montserrat"/>
                <a:ea typeface="Montserrat"/>
                <a:cs typeface="Montserrat"/>
                <a:sym typeface="Montserrat"/>
              </a:rPr>
              <a:t>Automatically generate your complete harness bill of materials</a:t>
            </a:r>
            <a:endParaRPr sz="1300" b="0" i="0" u="none" strike="noStrike" cap="none" dirty="0">
              <a:solidFill>
                <a:srgbClr val="3F3F3F"/>
              </a:solidFill>
              <a:latin typeface="Montserrat"/>
              <a:ea typeface="Montserrat"/>
              <a:cs typeface="Montserrat"/>
              <a:sym typeface="Montserrat"/>
            </a:endParaRPr>
          </a:p>
        </p:txBody>
      </p:sp>
      <p:sp>
        <p:nvSpPr>
          <p:cNvPr id="76" name="Google Shape;76;p10"/>
          <p:cNvSpPr txBox="1"/>
          <p:nvPr/>
        </p:nvSpPr>
        <p:spPr>
          <a:xfrm>
            <a:off x="6527500" y="307625"/>
            <a:ext cx="633900" cy="334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1"/>
                </a:solidFill>
                <a:latin typeface="Montserrat"/>
                <a:ea typeface="Montserrat"/>
                <a:cs typeface="Montserrat"/>
                <a:sym typeface="Montserrat"/>
              </a:rPr>
              <a:t>PRO</a:t>
            </a:r>
            <a:endParaRPr b="1" dirty="0">
              <a:solidFill>
                <a:schemeClr val="lt1"/>
              </a:solidFill>
              <a:latin typeface="Montserrat"/>
              <a:ea typeface="Montserrat"/>
              <a:cs typeface="Montserrat"/>
              <a:sym typeface="Montserrat"/>
            </a:endParaRPr>
          </a:p>
        </p:txBody>
      </p:sp>
      <p:sp>
        <p:nvSpPr>
          <p:cNvPr id="77" name="Google Shape;77;p10"/>
          <p:cNvSpPr txBox="1"/>
          <p:nvPr/>
        </p:nvSpPr>
        <p:spPr>
          <a:xfrm>
            <a:off x="7346025" y="307625"/>
            <a:ext cx="633900" cy="334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lt1"/>
                </a:solidFill>
                <a:latin typeface="Montserrat"/>
                <a:ea typeface="Montserrat"/>
                <a:cs typeface="Montserrat"/>
                <a:sym typeface="Montserrat"/>
              </a:rPr>
              <a:t>ENT</a:t>
            </a:r>
            <a:endParaRPr b="1">
              <a:solidFill>
                <a:schemeClr val="lt1"/>
              </a:solidFill>
              <a:latin typeface="Montserrat"/>
              <a:ea typeface="Montserrat"/>
              <a:cs typeface="Montserrat"/>
              <a:sym typeface="Montserrat"/>
            </a:endParaRPr>
          </a:p>
        </p:txBody>
      </p:sp>
      <p:pic>
        <p:nvPicPr>
          <p:cNvPr id="78" name="Google Shape;78;p10"/>
          <p:cNvPicPr preferRelativeResize="0"/>
          <p:nvPr/>
        </p:nvPicPr>
        <p:blipFill>
          <a:blip r:embed="rId3">
            <a:alphaModFix/>
          </a:blip>
          <a:stretch>
            <a:fillRect/>
          </a:stretch>
        </p:blipFill>
        <p:spPr>
          <a:xfrm>
            <a:off x="6652550" y="2516899"/>
            <a:ext cx="5539451" cy="39615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7"/>
          <p:cNvSpPr txBox="1"/>
          <p:nvPr/>
        </p:nvSpPr>
        <p:spPr>
          <a:xfrm>
            <a:off x="301250" y="1315024"/>
            <a:ext cx="10909800" cy="867900"/>
          </a:xfrm>
          <a:prstGeom prst="rect">
            <a:avLst/>
          </a:prstGeom>
          <a:noFill/>
          <a:ln>
            <a:noFill/>
          </a:ln>
        </p:spPr>
        <p:txBody>
          <a:bodyPr spcFirstLastPara="1" wrap="square" lIns="91425" tIns="45700" rIns="91425" bIns="45700" anchor="ctr" anchorCtr="0">
            <a:normAutofit/>
          </a:bodyPr>
          <a:lstStyle/>
          <a:p>
            <a:pPr marL="0" marR="0" lvl="0" indent="0" algn="l" rtl="0">
              <a:lnSpc>
                <a:spcPct val="110000"/>
              </a:lnSpc>
              <a:spcBef>
                <a:spcPts val="0"/>
              </a:spcBef>
              <a:spcAft>
                <a:spcPts val="0"/>
              </a:spcAft>
              <a:buClr>
                <a:srgbClr val="2D2D2D"/>
              </a:buClr>
              <a:buSzPts val="1600"/>
              <a:buFont typeface="Montserrat Medium"/>
              <a:buNone/>
            </a:pPr>
            <a:r>
              <a:rPr lang="en-US" sz="1600">
                <a:solidFill>
                  <a:srgbClr val="2D2D2D"/>
                </a:solidFill>
                <a:latin typeface="Montserrat Medium"/>
                <a:ea typeface="Montserrat Medium"/>
                <a:cs typeface="Montserrat Medium"/>
                <a:sym typeface="Montserrat Medium"/>
              </a:rPr>
              <a:t>Intuitively design multi-board systems complete with harnesses</a:t>
            </a:r>
            <a:endParaRPr sz="1600">
              <a:solidFill>
                <a:srgbClr val="2D2D2D"/>
              </a:solidFill>
              <a:latin typeface="Montserrat Medium"/>
              <a:ea typeface="Montserrat Medium"/>
              <a:cs typeface="Montserrat Medium"/>
              <a:sym typeface="Montserrat Medium"/>
            </a:endParaRPr>
          </a:p>
        </p:txBody>
      </p:sp>
      <p:sp>
        <p:nvSpPr>
          <p:cNvPr id="171" name="Google Shape;171;p17"/>
          <p:cNvSpPr txBox="1"/>
          <p:nvPr/>
        </p:nvSpPr>
        <p:spPr>
          <a:xfrm>
            <a:off x="301260" y="151522"/>
            <a:ext cx="9668100" cy="646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Montserrat"/>
              <a:buNone/>
            </a:pPr>
            <a:r>
              <a:rPr lang="en-US" sz="2400" b="1">
                <a:solidFill>
                  <a:srgbClr val="FFFFFF"/>
                </a:solidFill>
                <a:latin typeface="Montserrat"/>
                <a:ea typeface="Montserrat"/>
                <a:cs typeface="Montserrat"/>
                <a:sym typeface="Montserrat"/>
              </a:rPr>
              <a:t>Designing as a System</a:t>
            </a:r>
            <a:endParaRPr sz="2400" b="0" i="0" u="none" strike="noStrike" cap="none">
              <a:solidFill>
                <a:srgbClr val="FFFFFF"/>
              </a:solidFill>
              <a:latin typeface="Open Sans"/>
              <a:ea typeface="Open Sans"/>
              <a:cs typeface="Open Sans"/>
              <a:sym typeface="Open Sans"/>
            </a:endParaRPr>
          </a:p>
        </p:txBody>
      </p:sp>
      <p:sp>
        <p:nvSpPr>
          <p:cNvPr id="172" name="Google Shape;172;p17"/>
          <p:cNvSpPr txBox="1"/>
          <p:nvPr/>
        </p:nvSpPr>
        <p:spPr>
          <a:xfrm>
            <a:off x="484200" y="2527775"/>
            <a:ext cx="5611800" cy="1366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600"/>
              </a:spcAft>
              <a:buNone/>
            </a:pPr>
            <a:r>
              <a:rPr lang="en-US" sz="1500">
                <a:solidFill>
                  <a:srgbClr val="3F3F3F"/>
                </a:solidFill>
                <a:latin typeface="Montserrat"/>
                <a:ea typeface="Montserrat"/>
                <a:cs typeface="Montserrat"/>
                <a:sym typeface="Montserrat"/>
              </a:rPr>
              <a:t>Spend more time creating complex designs and less time learning how to integrate multiple boards in your design tools. With the same design approach and editors used for single-board designs, Altium Designer empowers designers of all levels to intuitively create interconnections between multiple boards. Plus, with harness design synchronization, you have everything you need to complete your multi-board projects.</a:t>
            </a:r>
            <a:endParaRPr sz="1500">
              <a:solidFill>
                <a:srgbClr val="3F3F3F"/>
              </a:solidFill>
              <a:latin typeface="Montserrat"/>
              <a:ea typeface="Montserrat"/>
              <a:cs typeface="Montserrat"/>
              <a:sym typeface="Montserrat"/>
            </a:endParaRPr>
          </a:p>
        </p:txBody>
      </p:sp>
      <p:pic>
        <p:nvPicPr>
          <p:cNvPr id="173" name="Google Shape;173;p17"/>
          <p:cNvPicPr preferRelativeResize="0"/>
          <p:nvPr/>
        </p:nvPicPr>
        <p:blipFill>
          <a:blip r:embed="rId3">
            <a:alphaModFix/>
          </a:blip>
          <a:stretch>
            <a:fillRect/>
          </a:stretch>
        </p:blipFill>
        <p:spPr>
          <a:xfrm>
            <a:off x="5812725" y="2518575"/>
            <a:ext cx="6379274" cy="3672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p:nvPr/>
        </p:nvSpPr>
        <p:spPr>
          <a:xfrm>
            <a:off x="301260" y="151522"/>
            <a:ext cx="9668100" cy="646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Montserrat"/>
              <a:buNone/>
            </a:pPr>
            <a:r>
              <a:rPr lang="en-US" sz="2400" b="1">
                <a:solidFill>
                  <a:srgbClr val="FFFFFF"/>
                </a:solidFill>
                <a:latin typeface="Montserrat"/>
                <a:ea typeface="Montserrat"/>
                <a:cs typeface="Montserrat"/>
                <a:sym typeface="Montserrat"/>
              </a:rPr>
              <a:t>Harness Design: Why?</a:t>
            </a:r>
            <a:endParaRPr sz="2400" b="0" i="0" u="none" strike="noStrike" cap="none">
              <a:solidFill>
                <a:srgbClr val="FFFFFF"/>
              </a:solidFill>
              <a:latin typeface="Open Sans"/>
              <a:ea typeface="Open Sans"/>
              <a:cs typeface="Open Sans"/>
              <a:sym typeface="Open Sans"/>
            </a:endParaRPr>
          </a:p>
        </p:txBody>
      </p:sp>
      <p:pic>
        <p:nvPicPr>
          <p:cNvPr id="44" name="Google Shape;44;p8"/>
          <p:cNvPicPr preferRelativeResize="0"/>
          <p:nvPr/>
        </p:nvPicPr>
        <p:blipFill rotWithShape="1">
          <a:blip r:embed="rId3">
            <a:alphaModFix/>
          </a:blip>
          <a:srcRect/>
          <a:stretch/>
        </p:blipFill>
        <p:spPr>
          <a:xfrm>
            <a:off x="9156733" y="4579400"/>
            <a:ext cx="2768502" cy="2076377"/>
          </a:xfrm>
          <a:prstGeom prst="rect">
            <a:avLst/>
          </a:prstGeom>
          <a:noFill/>
          <a:ln>
            <a:noFill/>
          </a:ln>
        </p:spPr>
      </p:pic>
      <p:pic>
        <p:nvPicPr>
          <p:cNvPr id="45" name="Google Shape;45;p8"/>
          <p:cNvPicPr preferRelativeResize="0"/>
          <p:nvPr/>
        </p:nvPicPr>
        <p:blipFill>
          <a:blip r:embed="rId4">
            <a:alphaModFix/>
          </a:blip>
          <a:stretch>
            <a:fillRect/>
          </a:stretch>
        </p:blipFill>
        <p:spPr>
          <a:xfrm>
            <a:off x="5839500" y="4472706"/>
            <a:ext cx="2992604" cy="2208827"/>
          </a:xfrm>
          <a:prstGeom prst="rect">
            <a:avLst/>
          </a:prstGeom>
          <a:noFill/>
          <a:ln>
            <a:noFill/>
          </a:ln>
        </p:spPr>
      </p:pic>
      <p:pic>
        <p:nvPicPr>
          <p:cNvPr id="46" name="Google Shape;46;p8"/>
          <p:cNvPicPr preferRelativeResize="0"/>
          <p:nvPr/>
        </p:nvPicPr>
        <p:blipFill>
          <a:blip r:embed="rId5">
            <a:alphaModFix/>
          </a:blip>
          <a:stretch>
            <a:fillRect/>
          </a:stretch>
        </p:blipFill>
        <p:spPr>
          <a:xfrm rot="-294231">
            <a:off x="6935511" y="1164189"/>
            <a:ext cx="4851392" cy="3242885"/>
          </a:xfrm>
          <a:prstGeom prst="rect">
            <a:avLst/>
          </a:prstGeom>
          <a:noFill/>
          <a:ln>
            <a:noFill/>
          </a:ln>
        </p:spPr>
      </p:pic>
      <p:sp>
        <p:nvSpPr>
          <p:cNvPr id="47" name="Google Shape;47;p8"/>
          <p:cNvSpPr txBox="1"/>
          <p:nvPr/>
        </p:nvSpPr>
        <p:spPr>
          <a:xfrm>
            <a:off x="873667" y="2105900"/>
            <a:ext cx="5390400" cy="2688600"/>
          </a:xfrm>
          <a:prstGeom prst="rect">
            <a:avLst/>
          </a:prstGeom>
          <a:noFill/>
          <a:ln>
            <a:noFill/>
          </a:ln>
        </p:spPr>
        <p:txBody>
          <a:bodyPr spcFirstLastPara="1" wrap="square" lIns="91425" tIns="91425" rIns="91425" bIns="91425" anchor="t" anchorCtr="0">
            <a:spAutoFit/>
          </a:bodyPr>
          <a:lstStyle/>
          <a:p>
            <a:pPr marL="0" lvl="0" indent="0" algn="l" rtl="0">
              <a:spcBef>
                <a:spcPts val="500"/>
              </a:spcBef>
              <a:spcAft>
                <a:spcPts val="0"/>
              </a:spcAft>
              <a:buNone/>
            </a:pPr>
            <a:r>
              <a:rPr lang="en-US" sz="1900" b="1" dirty="0">
                <a:latin typeface="Montserrat"/>
                <a:ea typeface="Montserrat"/>
                <a:cs typeface="Montserrat"/>
                <a:sym typeface="Montserrat"/>
              </a:rPr>
              <a:t>Why Did Altium Designer Introduce Harness Design?</a:t>
            </a:r>
            <a:endParaRPr sz="1900" b="1" dirty="0">
              <a:latin typeface="Montserrat"/>
              <a:ea typeface="Montserrat"/>
              <a:cs typeface="Montserrat"/>
              <a:sym typeface="Montserrat"/>
            </a:endParaRPr>
          </a:p>
          <a:p>
            <a:pPr marL="0" lvl="0" indent="0" algn="l" rtl="0">
              <a:spcBef>
                <a:spcPts val="500"/>
              </a:spcBef>
              <a:spcAft>
                <a:spcPts val="0"/>
              </a:spcAft>
              <a:buNone/>
            </a:pPr>
            <a:endParaRPr sz="700" b="1" dirty="0">
              <a:latin typeface="Montserrat"/>
              <a:ea typeface="Montserrat"/>
              <a:cs typeface="Montserrat"/>
              <a:sym typeface="Montserrat"/>
            </a:endParaRPr>
          </a:p>
          <a:p>
            <a:pPr marL="457200" lvl="0" indent="-317500" algn="l" rtl="0">
              <a:spcBef>
                <a:spcPts val="700"/>
              </a:spcBef>
              <a:spcAft>
                <a:spcPts val="0"/>
              </a:spcAft>
              <a:buSzPts val="1600"/>
              <a:buFont typeface="Montserrat Medium"/>
              <a:buChar char="●"/>
            </a:pPr>
            <a:r>
              <a:rPr lang="en-US" sz="1600" dirty="0">
                <a:latin typeface="Montserrat Medium"/>
                <a:ea typeface="Montserrat Medium"/>
                <a:cs typeface="Montserrat Medium"/>
                <a:sym typeface="Montserrat Medium"/>
              </a:rPr>
              <a:t>We want to provide platform for complete product design</a:t>
            </a:r>
            <a:endParaRPr sz="1600" dirty="0">
              <a:latin typeface="Montserrat Medium"/>
              <a:ea typeface="Montserrat Medium"/>
              <a:cs typeface="Montserrat Medium"/>
              <a:sym typeface="Montserrat Medium"/>
            </a:endParaRPr>
          </a:p>
          <a:p>
            <a:pPr marL="457200" lvl="0" indent="-317500" algn="l" rtl="0">
              <a:spcBef>
                <a:spcPts val="700"/>
              </a:spcBef>
              <a:spcAft>
                <a:spcPts val="0"/>
              </a:spcAft>
              <a:buSzPts val="1600"/>
              <a:buFont typeface="Montserrat Medium"/>
              <a:buChar char="●"/>
            </a:pPr>
            <a:r>
              <a:rPr lang="en-US" sz="1600" dirty="0">
                <a:latin typeface="Montserrat Medium"/>
                <a:ea typeface="Montserrat Medium"/>
                <a:cs typeface="Montserrat Medium"/>
                <a:sym typeface="Montserrat Medium"/>
              </a:rPr>
              <a:t>We did have </a:t>
            </a:r>
            <a:r>
              <a:rPr lang="en-US" sz="1600" b="1" dirty="0">
                <a:latin typeface="Montserrat"/>
                <a:ea typeface="Montserrat"/>
                <a:cs typeface="Montserrat"/>
                <a:sym typeface="Montserrat"/>
              </a:rPr>
              <a:t>multi-board</a:t>
            </a:r>
            <a:r>
              <a:rPr lang="en-US" sz="1600" dirty="0">
                <a:latin typeface="Montserrat Medium"/>
                <a:ea typeface="Montserrat Medium"/>
                <a:cs typeface="Montserrat Medium"/>
                <a:sym typeface="Montserrat Medium"/>
              </a:rPr>
              <a:t> but not a way to connect everything together</a:t>
            </a:r>
            <a:endParaRPr sz="1600" dirty="0">
              <a:latin typeface="Montserrat Medium"/>
              <a:ea typeface="Montserrat Medium"/>
              <a:cs typeface="Montserrat Medium"/>
              <a:sym typeface="Montserrat Medium"/>
            </a:endParaRPr>
          </a:p>
          <a:p>
            <a:pPr marL="457200" lvl="0" indent="-317500" algn="l" rtl="0">
              <a:spcBef>
                <a:spcPts val="700"/>
              </a:spcBef>
              <a:spcAft>
                <a:spcPts val="700"/>
              </a:spcAft>
              <a:buSzPts val="1600"/>
              <a:buFont typeface="Montserrat Medium"/>
              <a:buChar char="●"/>
            </a:pPr>
            <a:r>
              <a:rPr lang="en-US" sz="1600" dirty="0">
                <a:latin typeface="Montserrat Medium"/>
                <a:ea typeface="Montserrat Medium"/>
                <a:cs typeface="Montserrat Medium"/>
                <a:sym typeface="Montserrat Medium"/>
              </a:rPr>
              <a:t>Now we have harness design to connect our multiple boards into an electronic system.</a:t>
            </a:r>
            <a:endParaRPr sz="1600" dirty="0">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p:nvPr/>
        </p:nvSpPr>
        <p:spPr>
          <a:xfrm>
            <a:off x="301260" y="151522"/>
            <a:ext cx="9668100" cy="646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Montserrat"/>
              <a:buNone/>
            </a:pPr>
            <a:r>
              <a:rPr lang="en-US" sz="2400" b="1">
                <a:solidFill>
                  <a:srgbClr val="FFFFFF"/>
                </a:solidFill>
                <a:latin typeface="Montserrat"/>
                <a:ea typeface="Montserrat"/>
                <a:cs typeface="Montserrat"/>
                <a:sym typeface="Montserrat"/>
              </a:rPr>
              <a:t>Harness Design: Benefits</a:t>
            </a:r>
            <a:endParaRPr sz="2400" b="0" i="0" u="none" strike="noStrike" cap="none">
              <a:solidFill>
                <a:srgbClr val="FFFFFF"/>
              </a:solidFill>
              <a:latin typeface="Open Sans"/>
              <a:ea typeface="Open Sans"/>
              <a:cs typeface="Open Sans"/>
              <a:sym typeface="Open Sans"/>
            </a:endParaRPr>
          </a:p>
        </p:txBody>
      </p:sp>
      <p:sp>
        <p:nvSpPr>
          <p:cNvPr id="54" name="Google Shape;54;p9"/>
          <p:cNvSpPr txBox="1"/>
          <p:nvPr/>
        </p:nvSpPr>
        <p:spPr>
          <a:xfrm>
            <a:off x="551100" y="1305475"/>
            <a:ext cx="10750200" cy="499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Montserrat"/>
                <a:ea typeface="Montserrat"/>
                <a:cs typeface="Montserrat"/>
                <a:sym typeface="Montserrat"/>
              </a:rPr>
              <a:t>What benefits do engineers get from this</a:t>
            </a:r>
            <a:endParaRPr sz="1800" b="1">
              <a:latin typeface="Montserrat"/>
              <a:ea typeface="Montserrat"/>
              <a:cs typeface="Montserrat"/>
              <a:sym typeface="Montserrat"/>
            </a:endParaRPr>
          </a:p>
          <a:p>
            <a:pPr marL="457200" lvl="0" indent="-292100" algn="l" rtl="0">
              <a:spcBef>
                <a:spcPts val="1300"/>
              </a:spcBef>
              <a:spcAft>
                <a:spcPts val="0"/>
              </a:spcAft>
              <a:buSzPts val="1200"/>
              <a:buFont typeface="Montserrat Medium"/>
              <a:buChar char="●"/>
            </a:pPr>
            <a:r>
              <a:rPr lang="en-US">
                <a:latin typeface="Montserrat Medium"/>
                <a:ea typeface="Montserrat Medium"/>
                <a:cs typeface="Montserrat Medium"/>
                <a:sym typeface="Montserrat Medium"/>
              </a:rPr>
              <a:t>Single Integrated Platform</a:t>
            </a:r>
            <a:endParaRPr>
              <a:latin typeface="Montserrat Medium"/>
              <a:ea typeface="Montserrat Medium"/>
              <a:cs typeface="Montserrat Medium"/>
              <a:sym typeface="Montserrat Medium"/>
            </a:endParaRPr>
          </a:p>
          <a:p>
            <a:pPr marL="457200" lvl="0" indent="-292100" algn="l" rtl="0">
              <a:spcBef>
                <a:spcPts val="300"/>
              </a:spcBef>
              <a:spcAft>
                <a:spcPts val="0"/>
              </a:spcAft>
              <a:buSzPts val="1200"/>
              <a:buFont typeface="Montserrat Medium"/>
              <a:buChar char="●"/>
            </a:pPr>
            <a:r>
              <a:rPr lang="en-US">
                <a:latin typeface="Montserrat Medium"/>
                <a:ea typeface="Montserrat Medium"/>
                <a:cs typeface="Montserrat Medium"/>
                <a:sym typeface="Montserrat Medium"/>
              </a:rPr>
              <a:t>Don’t need to learn/invest in a new tool</a:t>
            </a:r>
            <a:endParaRPr>
              <a:latin typeface="Montserrat Medium"/>
              <a:ea typeface="Montserrat Medium"/>
              <a:cs typeface="Montserrat Medium"/>
              <a:sym typeface="Montserrat Medium"/>
            </a:endParaRPr>
          </a:p>
          <a:p>
            <a:pPr marL="457200" lvl="0" indent="-292100" algn="l" rtl="0">
              <a:spcBef>
                <a:spcPts val="300"/>
              </a:spcBef>
              <a:spcAft>
                <a:spcPts val="0"/>
              </a:spcAft>
              <a:buSzPts val="1200"/>
              <a:buFont typeface="Montserrat Medium"/>
              <a:buChar char="●"/>
            </a:pPr>
            <a:r>
              <a:rPr lang="en-US">
                <a:latin typeface="Montserrat Medium"/>
                <a:ea typeface="Montserrat Medium"/>
                <a:cs typeface="Montserrat Medium"/>
                <a:sym typeface="Montserrat Medium"/>
              </a:rPr>
              <a:t>No Manual file transfers</a:t>
            </a:r>
            <a:endParaRPr>
              <a:latin typeface="Montserrat Medium"/>
              <a:ea typeface="Montserrat Medium"/>
              <a:cs typeface="Montserrat Medium"/>
              <a:sym typeface="Montserrat Medium"/>
            </a:endParaRPr>
          </a:p>
          <a:p>
            <a:pPr marL="457200" lvl="0" indent="-292100" algn="l" rtl="0">
              <a:spcBef>
                <a:spcPts val="300"/>
              </a:spcBef>
              <a:spcAft>
                <a:spcPts val="0"/>
              </a:spcAft>
              <a:buSzPts val="1200"/>
              <a:buFont typeface="Montserrat Medium"/>
              <a:buChar char="●"/>
            </a:pPr>
            <a:r>
              <a:rPr lang="en-US">
                <a:latin typeface="Montserrat Medium"/>
                <a:ea typeface="Montserrat Medium"/>
                <a:cs typeface="Montserrat Medium"/>
                <a:sym typeface="Montserrat Medium"/>
              </a:rPr>
              <a:t>PCB Synchronization - Connectivity is pushed to harness from multi-board project</a:t>
            </a:r>
            <a:endParaRPr>
              <a:latin typeface="Montserrat Medium"/>
              <a:ea typeface="Montserrat Medium"/>
              <a:cs typeface="Montserrat Medium"/>
              <a:sym typeface="Montserrat Medium"/>
            </a:endParaRPr>
          </a:p>
          <a:p>
            <a:pPr marL="0" lvl="0" indent="0" algn="l" rtl="0">
              <a:spcBef>
                <a:spcPts val="300"/>
              </a:spcBef>
              <a:spcAft>
                <a:spcPts val="0"/>
              </a:spcAft>
              <a:buNone/>
            </a:pPr>
            <a:endParaRPr sz="1900">
              <a:latin typeface="Montserrat"/>
              <a:ea typeface="Montserrat"/>
              <a:cs typeface="Montserrat"/>
              <a:sym typeface="Montserrat"/>
            </a:endParaRPr>
          </a:p>
          <a:p>
            <a:pPr marL="0" lvl="0" indent="0" algn="l" rtl="0">
              <a:spcBef>
                <a:spcPts val="0"/>
              </a:spcBef>
              <a:spcAft>
                <a:spcPts val="0"/>
              </a:spcAft>
              <a:buNone/>
            </a:pPr>
            <a:r>
              <a:rPr lang="en-US" sz="1800" b="1">
                <a:latin typeface="Montserrat"/>
                <a:ea typeface="Montserrat"/>
                <a:cs typeface="Montserrat"/>
                <a:sym typeface="Montserrat"/>
              </a:rPr>
              <a:t>Competitive Advantage</a:t>
            </a:r>
            <a:endParaRPr sz="1800" b="1">
              <a:latin typeface="Montserrat"/>
              <a:ea typeface="Montserrat"/>
              <a:cs typeface="Montserrat"/>
              <a:sym typeface="Montserrat"/>
            </a:endParaRPr>
          </a:p>
          <a:p>
            <a:pPr marL="457200" lvl="0" indent="-292100" algn="l" rtl="0">
              <a:spcBef>
                <a:spcPts val="1300"/>
              </a:spcBef>
              <a:spcAft>
                <a:spcPts val="0"/>
              </a:spcAft>
              <a:buClr>
                <a:schemeClr val="dk1"/>
              </a:buClr>
              <a:buSzPts val="1200"/>
              <a:buFont typeface="Montserrat Medium"/>
              <a:buChar char="●"/>
            </a:pPr>
            <a:r>
              <a:rPr lang="en-US">
                <a:solidFill>
                  <a:schemeClr val="dk1"/>
                </a:solidFill>
                <a:latin typeface="Montserrat Medium"/>
                <a:ea typeface="Montserrat Medium"/>
                <a:cs typeface="Montserrat Medium"/>
                <a:sym typeface="Montserrat Medium"/>
              </a:rPr>
              <a:t>Integrated ecosystem without the need to manually upload files</a:t>
            </a:r>
            <a:endParaRPr>
              <a:solidFill>
                <a:schemeClr val="dk1"/>
              </a:solidFill>
              <a:latin typeface="Montserrat Medium"/>
              <a:ea typeface="Montserrat Medium"/>
              <a:cs typeface="Montserrat Medium"/>
              <a:sym typeface="Montserrat Medium"/>
            </a:endParaRPr>
          </a:p>
          <a:p>
            <a:pPr marL="457200" lvl="0" indent="-292100" algn="l" rtl="0">
              <a:spcBef>
                <a:spcPts val="600"/>
              </a:spcBef>
              <a:spcAft>
                <a:spcPts val="0"/>
              </a:spcAft>
              <a:buClr>
                <a:schemeClr val="dk1"/>
              </a:buClr>
              <a:buSzPts val="1200"/>
              <a:buFont typeface="Montserrat Medium"/>
              <a:buChar char="●"/>
            </a:pPr>
            <a:r>
              <a:rPr lang="en-US">
                <a:solidFill>
                  <a:schemeClr val="dk1"/>
                </a:solidFill>
                <a:latin typeface="Montserrat Medium"/>
                <a:ea typeface="Montserrat Medium"/>
                <a:cs typeface="Montserrat Medium"/>
                <a:sym typeface="Montserrat Medium"/>
              </a:rPr>
              <a:t>Full product design in the same environment without needing third-party software</a:t>
            </a:r>
            <a:endParaRPr>
              <a:solidFill>
                <a:schemeClr val="dk1"/>
              </a:solidFill>
              <a:latin typeface="Montserrat Medium"/>
              <a:ea typeface="Montserrat Medium"/>
              <a:cs typeface="Montserrat Medium"/>
              <a:sym typeface="Montserrat Medium"/>
            </a:endParaRPr>
          </a:p>
          <a:p>
            <a:pPr marL="457200" lvl="0" indent="-292100" algn="l" rtl="0">
              <a:spcBef>
                <a:spcPts val="600"/>
              </a:spcBef>
              <a:spcAft>
                <a:spcPts val="0"/>
              </a:spcAft>
              <a:buClr>
                <a:schemeClr val="dk1"/>
              </a:buClr>
              <a:buSzPts val="1200"/>
              <a:buFont typeface="Montserrat Medium"/>
              <a:buChar char="●"/>
            </a:pPr>
            <a:r>
              <a:rPr lang="en-US">
                <a:solidFill>
                  <a:schemeClr val="dk1"/>
                </a:solidFill>
                <a:latin typeface="Montserrat Medium"/>
                <a:ea typeface="Montserrat Medium"/>
                <a:cs typeface="Montserrat Medium"/>
                <a:sym typeface="Montserrat Medium"/>
              </a:rPr>
              <a:t>Time saving by working with a single cohesive data model that encompasses all the necessary information for complete system integration. </a:t>
            </a:r>
            <a:endParaRPr>
              <a:solidFill>
                <a:schemeClr val="dk1"/>
              </a:solidFill>
              <a:latin typeface="Montserrat Medium"/>
              <a:ea typeface="Montserrat Medium"/>
              <a:cs typeface="Montserrat Medium"/>
              <a:sym typeface="Montserrat Medium"/>
            </a:endParaRPr>
          </a:p>
          <a:p>
            <a:pPr marL="457200" lvl="0" indent="-292100" algn="l" rtl="0">
              <a:spcBef>
                <a:spcPts val="600"/>
              </a:spcBef>
              <a:spcAft>
                <a:spcPts val="0"/>
              </a:spcAft>
              <a:buClr>
                <a:schemeClr val="dk1"/>
              </a:buClr>
              <a:buSzPts val="1200"/>
              <a:buFont typeface="Montserrat Medium"/>
              <a:buChar char="●"/>
            </a:pPr>
            <a:r>
              <a:rPr lang="en-US">
                <a:solidFill>
                  <a:schemeClr val="dk1"/>
                </a:solidFill>
                <a:latin typeface="Montserrat Medium"/>
                <a:ea typeface="Montserrat Medium"/>
                <a:cs typeface="Montserrat Medium"/>
                <a:sym typeface="Montserrat Medium"/>
              </a:rPr>
              <a:t>Traceability in design &amp; minimizing the revision of the subsequent product design iterations by using a single integrated EDA tool. </a:t>
            </a:r>
            <a:endParaRPr>
              <a:solidFill>
                <a:schemeClr val="dk1"/>
              </a:solidFill>
              <a:latin typeface="Montserrat Medium"/>
              <a:ea typeface="Montserrat Medium"/>
              <a:cs typeface="Montserrat Medium"/>
              <a:sym typeface="Montserrat Medium"/>
            </a:endParaRPr>
          </a:p>
          <a:p>
            <a:pPr marL="457200" lvl="0" indent="-292100" algn="l" rtl="0">
              <a:spcBef>
                <a:spcPts val="600"/>
              </a:spcBef>
              <a:spcAft>
                <a:spcPts val="0"/>
              </a:spcAft>
              <a:buClr>
                <a:schemeClr val="dk1"/>
              </a:buClr>
              <a:buSzPts val="1200"/>
              <a:buFont typeface="Montserrat Medium"/>
              <a:buChar char="●"/>
            </a:pPr>
            <a:r>
              <a:rPr lang="en-US">
                <a:solidFill>
                  <a:schemeClr val="dk1"/>
                </a:solidFill>
                <a:latin typeface="Montserrat Medium"/>
                <a:ea typeface="Montserrat Medium"/>
                <a:cs typeface="Montserrat Medium"/>
                <a:sym typeface="Montserrat Medium"/>
              </a:rPr>
              <a:t>Manufacturing cost reduction &amp; improve reliability by having full definition within the multi-board environment. </a:t>
            </a:r>
            <a:endParaRPr>
              <a:solidFill>
                <a:schemeClr val="dk1"/>
              </a:solidFill>
              <a:latin typeface="Montserrat Medium"/>
              <a:ea typeface="Montserrat Medium"/>
              <a:cs typeface="Montserrat Medium"/>
              <a:sym typeface="Montserrat Medium"/>
            </a:endParaRPr>
          </a:p>
          <a:p>
            <a:pPr marL="457200" lvl="0" indent="-292100" algn="l" rtl="0">
              <a:spcBef>
                <a:spcPts val="600"/>
              </a:spcBef>
              <a:spcAft>
                <a:spcPts val="0"/>
              </a:spcAft>
              <a:buClr>
                <a:schemeClr val="dk1"/>
              </a:buClr>
              <a:buSzPts val="1200"/>
              <a:buFont typeface="Montserrat Medium"/>
              <a:buChar char="●"/>
            </a:pPr>
            <a:r>
              <a:rPr lang="en-US">
                <a:solidFill>
                  <a:schemeClr val="dk1"/>
                </a:solidFill>
                <a:latin typeface="Montserrat Medium"/>
                <a:ea typeface="Montserrat Medium"/>
                <a:cs typeface="Montserrat Medium"/>
                <a:sym typeface="Montserrat Medium"/>
              </a:rPr>
              <a:t>Documentation - Single software that holds the complete product design data, enabling easier troubleshooting &amp; navigation. </a:t>
            </a:r>
            <a:endParaRPr>
              <a:solidFill>
                <a:schemeClr val="dk1"/>
              </a:solidFill>
              <a:latin typeface="Montserrat Medium"/>
              <a:ea typeface="Montserrat Medium"/>
              <a:cs typeface="Montserrat Medium"/>
              <a:sym typeface="Montserrat Medium"/>
            </a:endParaRPr>
          </a:p>
          <a:p>
            <a:pPr marL="457200" lvl="0" indent="-292100" algn="l" rtl="0">
              <a:spcBef>
                <a:spcPts val="600"/>
              </a:spcBef>
              <a:spcAft>
                <a:spcPts val="600"/>
              </a:spcAft>
              <a:buClr>
                <a:schemeClr val="dk1"/>
              </a:buClr>
              <a:buSzPts val="1200"/>
              <a:buFont typeface="Montserrat Medium"/>
              <a:buChar char="●"/>
            </a:pPr>
            <a:r>
              <a:rPr lang="en-US">
                <a:solidFill>
                  <a:schemeClr val="dk1"/>
                </a:solidFill>
                <a:latin typeface="Montserrat Medium"/>
                <a:ea typeface="Montserrat Medium"/>
                <a:cs typeface="Montserrat Medium"/>
                <a:sym typeface="Montserrat Medium"/>
              </a:rPr>
              <a:t>Synchronization with multi-board</a:t>
            </a:r>
            <a:endParaRPr>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p:nvPr/>
        </p:nvSpPr>
        <p:spPr>
          <a:xfrm>
            <a:off x="301260" y="151522"/>
            <a:ext cx="9668100" cy="646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Montserrat"/>
              <a:buNone/>
            </a:pPr>
            <a:r>
              <a:rPr lang="en-US" sz="2400" b="1">
                <a:solidFill>
                  <a:srgbClr val="FFFFFF"/>
                </a:solidFill>
                <a:latin typeface="Montserrat"/>
                <a:ea typeface="Montserrat"/>
                <a:cs typeface="Montserrat"/>
                <a:sym typeface="Montserrat"/>
              </a:rPr>
              <a:t>Harness Design: How?</a:t>
            </a:r>
            <a:endParaRPr sz="2400" b="0" i="0" u="none" strike="noStrike" cap="none">
              <a:solidFill>
                <a:srgbClr val="FFFFFF"/>
              </a:solidFill>
              <a:latin typeface="Open Sans"/>
              <a:ea typeface="Open Sans"/>
              <a:cs typeface="Open Sans"/>
              <a:sym typeface="Open Sans"/>
            </a:endParaRPr>
          </a:p>
        </p:txBody>
      </p:sp>
      <p:pic>
        <p:nvPicPr>
          <p:cNvPr id="61" name="Google Shape;61;p10"/>
          <p:cNvPicPr preferRelativeResize="0"/>
          <p:nvPr/>
        </p:nvPicPr>
        <p:blipFill rotWithShape="1">
          <a:blip r:embed="rId3">
            <a:alphaModFix/>
          </a:blip>
          <a:srcRect/>
          <a:stretch/>
        </p:blipFill>
        <p:spPr>
          <a:xfrm>
            <a:off x="9156733" y="4579400"/>
            <a:ext cx="2768502" cy="2076377"/>
          </a:xfrm>
          <a:prstGeom prst="rect">
            <a:avLst/>
          </a:prstGeom>
          <a:noFill/>
          <a:ln>
            <a:noFill/>
          </a:ln>
        </p:spPr>
      </p:pic>
      <p:pic>
        <p:nvPicPr>
          <p:cNvPr id="62" name="Google Shape;62;p10"/>
          <p:cNvPicPr preferRelativeResize="0"/>
          <p:nvPr/>
        </p:nvPicPr>
        <p:blipFill>
          <a:blip r:embed="rId4">
            <a:alphaModFix/>
          </a:blip>
          <a:stretch>
            <a:fillRect/>
          </a:stretch>
        </p:blipFill>
        <p:spPr>
          <a:xfrm>
            <a:off x="5839500" y="4472706"/>
            <a:ext cx="2992604" cy="2208827"/>
          </a:xfrm>
          <a:prstGeom prst="rect">
            <a:avLst/>
          </a:prstGeom>
          <a:noFill/>
          <a:ln>
            <a:noFill/>
          </a:ln>
        </p:spPr>
      </p:pic>
      <p:pic>
        <p:nvPicPr>
          <p:cNvPr id="63" name="Google Shape;63;p10"/>
          <p:cNvPicPr preferRelativeResize="0"/>
          <p:nvPr/>
        </p:nvPicPr>
        <p:blipFill>
          <a:blip r:embed="rId5">
            <a:alphaModFix/>
          </a:blip>
          <a:stretch>
            <a:fillRect/>
          </a:stretch>
        </p:blipFill>
        <p:spPr>
          <a:xfrm rot="-294231">
            <a:off x="6935511" y="1164189"/>
            <a:ext cx="4851392" cy="3242885"/>
          </a:xfrm>
          <a:prstGeom prst="rect">
            <a:avLst/>
          </a:prstGeom>
          <a:noFill/>
          <a:ln>
            <a:noFill/>
          </a:ln>
        </p:spPr>
      </p:pic>
      <p:sp>
        <p:nvSpPr>
          <p:cNvPr id="64" name="Google Shape;64;p10"/>
          <p:cNvSpPr txBox="1"/>
          <p:nvPr/>
        </p:nvSpPr>
        <p:spPr>
          <a:xfrm>
            <a:off x="331679" y="1171261"/>
            <a:ext cx="5462100" cy="5708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2000">
                <a:latin typeface="Montserrat ExtraBold"/>
                <a:ea typeface="Montserrat ExtraBold"/>
                <a:cs typeface="Montserrat ExtraBold"/>
                <a:sym typeface="Montserrat ExtraBold"/>
              </a:rPr>
              <a:t>How are we doing it?</a:t>
            </a:r>
            <a:endParaRPr sz="2000">
              <a:latin typeface="Montserrat ExtraBold"/>
              <a:ea typeface="Montserrat ExtraBold"/>
              <a:cs typeface="Montserrat ExtraBold"/>
              <a:sym typeface="Montserrat ExtraBold"/>
            </a:endParaRPr>
          </a:p>
          <a:p>
            <a:pPr marL="0" lvl="0" indent="0" algn="l" rtl="0">
              <a:lnSpc>
                <a:spcPct val="100000"/>
              </a:lnSpc>
              <a:spcBef>
                <a:spcPts val="500"/>
              </a:spcBef>
              <a:spcAft>
                <a:spcPts val="0"/>
              </a:spcAft>
              <a:buNone/>
            </a:pPr>
            <a:endParaRPr sz="1300">
              <a:latin typeface="Montserrat"/>
              <a:ea typeface="Montserrat"/>
              <a:cs typeface="Montserrat"/>
              <a:sym typeface="Montserrat"/>
            </a:endParaRPr>
          </a:p>
          <a:p>
            <a:pPr marL="0" lvl="0" indent="0" algn="l" rtl="0">
              <a:lnSpc>
                <a:spcPct val="100000"/>
              </a:lnSpc>
              <a:spcBef>
                <a:spcPts val="500"/>
              </a:spcBef>
              <a:spcAft>
                <a:spcPts val="0"/>
              </a:spcAft>
              <a:buNone/>
            </a:pPr>
            <a:r>
              <a:rPr lang="en-US" sz="1700" b="1">
                <a:latin typeface="Montserrat"/>
                <a:ea typeface="Montserrat"/>
                <a:cs typeface="Montserrat"/>
                <a:sym typeface="Montserrat"/>
              </a:rPr>
              <a:t>Project Creation</a:t>
            </a:r>
            <a:endParaRPr sz="1700" b="1">
              <a:latin typeface="Montserrat"/>
              <a:ea typeface="Montserrat"/>
              <a:cs typeface="Montserrat"/>
              <a:sym typeface="Montserrat"/>
            </a:endParaRPr>
          </a:p>
          <a:p>
            <a:pPr marL="457200" lvl="0" indent="-311150" algn="l" rtl="0">
              <a:lnSpc>
                <a:spcPct val="100000"/>
              </a:lnSpc>
              <a:spcBef>
                <a:spcPts val="800"/>
              </a:spcBef>
              <a:spcAft>
                <a:spcPts val="0"/>
              </a:spcAft>
              <a:buSzPts val="1500"/>
              <a:buFont typeface="Montserrat Medium"/>
              <a:buChar char="●"/>
            </a:pPr>
            <a:r>
              <a:rPr lang="en-US" sz="1500">
                <a:latin typeface="Montserrat Medium"/>
                <a:ea typeface="Montserrat Medium"/>
                <a:cs typeface="Montserrat Medium"/>
                <a:sym typeface="Montserrat Medium"/>
              </a:rPr>
              <a:t>Standalone harness project</a:t>
            </a:r>
            <a:endParaRPr sz="1500">
              <a:latin typeface="Montserrat Medium"/>
              <a:ea typeface="Montserrat Medium"/>
              <a:cs typeface="Montserrat Medium"/>
              <a:sym typeface="Montserrat Medium"/>
            </a:endParaRPr>
          </a:p>
          <a:p>
            <a:pPr marL="457200" lvl="0" indent="-311150" algn="l" rtl="0">
              <a:lnSpc>
                <a:spcPct val="100000"/>
              </a:lnSpc>
              <a:spcBef>
                <a:spcPts val="800"/>
              </a:spcBef>
              <a:spcAft>
                <a:spcPts val="0"/>
              </a:spcAft>
              <a:buSzPts val="1500"/>
              <a:buFont typeface="Montserrat Medium"/>
              <a:buChar char="●"/>
            </a:pPr>
            <a:r>
              <a:rPr lang="en-US" sz="1500">
                <a:latin typeface="Montserrat Medium"/>
                <a:ea typeface="Montserrat Medium"/>
                <a:cs typeface="Montserrat Medium"/>
                <a:sym typeface="Montserrat Medium"/>
              </a:rPr>
              <a:t>Part of a multi-board project</a:t>
            </a:r>
            <a:endParaRPr sz="1500">
              <a:latin typeface="Montserrat Medium"/>
              <a:ea typeface="Montserrat Medium"/>
              <a:cs typeface="Montserrat Medium"/>
              <a:sym typeface="Montserrat Medium"/>
            </a:endParaRPr>
          </a:p>
          <a:p>
            <a:pPr marL="914400" lvl="1" indent="-311150" algn="l" rtl="0">
              <a:lnSpc>
                <a:spcPct val="100000"/>
              </a:lnSpc>
              <a:spcBef>
                <a:spcPts val="500"/>
              </a:spcBef>
              <a:spcAft>
                <a:spcPts val="0"/>
              </a:spcAft>
              <a:buSzPts val="1500"/>
              <a:buFont typeface="Montserrat Medium"/>
              <a:buChar char="○"/>
            </a:pPr>
            <a:r>
              <a:rPr lang="en-US" sz="1500">
                <a:latin typeface="Montserrat Medium"/>
                <a:ea typeface="Montserrat Medium"/>
                <a:cs typeface="Montserrat Medium"/>
                <a:sym typeface="Montserrat Medium"/>
              </a:rPr>
              <a:t>Can Bring in connectivity</a:t>
            </a:r>
            <a:endParaRPr sz="1500">
              <a:latin typeface="Montserrat Medium"/>
              <a:ea typeface="Montserrat Medium"/>
              <a:cs typeface="Montserrat Medium"/>
              <a:sym typeface="Montserrat Medium"/>
            </a:endParaRPr>
          </a:p>
          <a:p>
            <a:pPr marL="0" lvl="0" indent="0" algn="l" rtl="0">
              <a:lnSpc>
                <a:spcPct val="100000"/>
              </a:lnSpc>
              <a:spcBef>
                <a:spcPts val="500"/>
              </a:spcBef>
              <a:spcAft>
                <a:spcPts val="0"/>
              </a:spcAft>
              <a:buNone/>
            </a:pPr>
            <a:endParaRPr sz="900">
              <a:latin typeface="Montserrat Medium"/>
              <a:ea typeface="Montserrat Medium"/>
              <a:cs typeface="Montserrat Medium"/>
              <a:sym typeface="Montserrat Medium"/>
            </a:endParaRPr>
          </a:p>
          <a:p>
            <a:pPr marL="0" lvl="0" indent="0" algn="l" rtl="0">
              <a:lnSpc>
                <a:spcPct val="100000"/>
              </a:lnSpc>
              <a:spcBef>
                <a:spcPts val="500"/>
              </a:spcBef>
              <a:spcAft>
                <a:spcPts val="0"/>
              </a:spcAft>
              <a:buNone/>
            </a:pPr>
            <a:r>
              <a:rPr lang="en-US" sz="1700" b="1">
                <a:latin typeface="Montserrat"/>
                <a:ea typeface="Montserrat"/>
                <a:cs typeface="Montserrat"/>
                <a:sym typeface="Montserrat"/>
              </a:rPr>
              <a:t>New Harness Project Documents</a:t>
            </a:r>
            <a:endParaRPr sz="1700" b="1">
              <a:latin typeface="Montserrat"/>
              <a:ea typeface="Montserrat"/>
              <a:cs typeface="Montserrat"/>
              <a:sym typeface="Montserrat"/>
            </a:endParaRPr>
          </a:p>
          <a:p>
            <a:pPr marL="457200" lvl="0" indent="-311150" algn="l" rtl="0">
              <a:lnSpc>
                <a:spcPct val="100000"/>
              </a:lnSpc>
              <a:spcBef>
                <a:spcPts val="800"/>
              </a:spcBef>
              <a:spcAft>
                <a:spcPts val="0"/>
              </a:spcAft>
              <a:buSzPts val="1500"/>
              <a:buFont typeface="Montserrat Medium"/>
              <a:buChar char="●"/>
            </a:pPr>
            <a:r>
              <a:rPr lang="en-US" sz="1500">
                <a:solidFill>
                  <a:srgbClr val="007DD4"/>
                </a:solidFill>
                <a:highlight>
                  <a:srgbClr val="FFFFFF"/>
                </a:highlight>
                <a:uFill>
                  <a:noFill/>
                </a:uFill>
                <a:latin typeface="Montserrat Medium"/>
                <a:ea typeface="Montserrat Medium"/>
                <a:cs typeface="Montserrat Medium"/>
                <a:sym typeface="Montserrat Medium"/>
                <a:hlinkClick r:id="rId6">
                  <a:extLst>
                    <a:ext uri="{A12FA001-AC4F-418D-AE19-62706E023703}">
                      <ahyp:hlinkClr xmlns:ahyp="http://schemas.microsoft.com/office/drawing/2018/hyperlinkcolor" val="tx"/>
                    </a:ext>
                  </a:extLst>
                </a:hlinkClick>
              </a:rPr>
              <a:t>Harness Wiring Diagram</a:t>
            </a:r>
            <a:r>
              <a:rPr lang="en-US" sz="1500">
                <a:solidFill>
                  <a:schemeClr val="dk1"/>
                </a:solidFill>
                <a:highlight>
                  <a:srgbClr val="FFFFFF"/>
                </a:highlight>
                <a:latin typeface="Montserrat Medium"/>
                <a:ea typeface="Montserrat Medium"/>
                <a:cs typeface="Montserrat Medium"/>
                <a:sym typeface="Montserrat Medium"/>
              </a:rPr>
              <a:t> (</a:t>
            </a:r>
            <a:r>
              <a:rPr lang="en-US" sz="1500">
                <a:solidFill>
                  <a:srgbClr val="188038"/>
                </a:solidFill>
                <a:highlight>
                  <a:srgbClr val="FFFFFF"/>
                </a:highlight>
                <a:latin typeface="Montserrat Medium"/>
                <a:ea typeface="Montserrat Medium"/>
                <a:cs typeface="Montserrat Medium"/>
                <a:sym typeface="Montserrat Medium"/>
              </a:rPr>
              <a:t>*.WirDoc</a:t>
            </a:r>
            <a:r>
              <a:rPr lang="en-US" sz="1500">
                <a:solidFill>
                  <a:schemeClr val="dk1"/>
                </a:solidFill>
                <a:highlight>
                  <a:srgbClr val="FFFFFF"/>
                </a:highlight>
                <a:latin typeface="Montserrat Medium"/>
                <a:ea typeface="Montserrat Medium"/>
                <a:cs typeface="Montserrat Medium"/>
                <a:sym typeface="Montserrat Medium"/>
              </a:rPr>
              <a:t>) – individual wires and cables are placed to create the required physical connections within the harness.</a:t>
            </a:r>
            <a:endParaRPr sz="1500">
              <a:solidFill>
                <a:schemeClr val="dk1"/>
              </a:solidFill>
              <a:highlight>
                <a:srgbClr val="FFFFFF"/>
              </a:highlight>
              <a:latin typeface="Montserrat Medium"/>
              <a:ea typeface="Montserrat Medium"/>
              <a:cs typeface="Montserrat Medium"/>
              <a:sym typeface="Montserrat Medium"/>
            </a:endParaRPr>
          </a:p>
          <a:p>
            <a:pPr marL="457200" lvl="0" indent="-311150" algn="l" rtl="0">
              <a:lnSpc>
                <a:spcPct val="100000"/>
              </a:lnSpc>
              <a:spcBef>
                <a:spcPts val="800"/>
              </a:spcBef>
              <a:spcAft>
                <a:spcPts val="0"/>
              </a:spcAft>
              <a:buSzPts val="1500"/>
              <a:buFont typeface="Montserrat Medium"/>
              <a:buChar char="●"/>
            </a:pPr>
            <a:r>
              <a:rPr lang="en-US" sz="1500">
                <a:solidFill>
                  <a:srgbClr val="007DD4"/>
                </a:solidFill>
                <a:highlight>
                  <a:srgbClr val="FFFFFF"/>
                </a:highlight>
                <a:uFill>
                  <a:noFill/>
                </a:uFill>
                <a:latin typeface="Montserrat Medium"/>
                <a:ea typeface="Montserrat Medium"/>
                <a:cs typeface="Montserrat Medium"/>
                <a:sym typeface="Montserrat Medium"/>
                <a:hlinkClick r:id="rId7">
                  <a:extLst>
                    <a:ext uri="{A12FA001-AC4F-418D-AE19-62706E023703}">
                      <ahyp:hlinkClr xmlns:ahyp="http://schemas.microsoft.com/office/drawing/2018/hyperlinkcolor" val="tx"/>
                    </a:ext>
                  </a:extLst>
                </a:hlinkClick>
              </a:rPr>
              <a:t>Harness Layout Drawing</a:t>
            </a:r>
            <a:r>
              <a:rPr lang="en-US" sz="1500">
                <a:solidFill>
                  <a:schemeClr val="dk1"/>
                </a:solidFill>
                <a:highlight>
                  <a:srgbClr val="FFFFFF"/>
                </a:highlight>
                <a:latin typeface="Montserrat Medium"/>
                <a:ea typeface="Montserrat Medium"/>
                <a:cs typeface="Montserrat Medium"/>
                <a:sym typeface="Montserrat Medium"/>
              </a:rPr>
              <a:t> (</a:t>
            </a:r>
            <a:r>
              <a:rPr lang="en-US" sz="1500">
                <a:solidFill>
                  <a:srgbClr val="188038"/>
                </a:solidFill>
                <a:highlight>
                  <a:srgbClr val="FFFFFF"/>
                </a:highlight>
                <a:latin typeface="Montserrat Medium"/>
                <a:ea typeface="Montserrat Medium"/>
                <a:cs typeface="Montserrat Medium"/>
                <a:sym typeface="Montserrat Medium"/>
              </a:rPr>
              <a:t>*.LdrDoc</a:t>
            </a:r>
            <a:r>
              <a:rPr lang="en-US" sz="1500">
                <a:solidFill>
                  <a:schemeClr val="dk1"/>
                </a:solidFill>
                <a:highlight>
                  <a:srgbClr val="FFFFFF"/>
                </a:highlight>
                <a:latin typeface="Montserrat Medium"/>
                <a:ea typeface="Montserrat Medium"/>
                <a:cs typeface="Montserrat Medium"/>
                <a:sym typeface="Montserrat Medium"/>
              </a:rPr>
              <a:t>) – the wires and cables are arranged to represent the physical construction of the harness.</a:t>
            </a:r>
            <a:endParaRPr sz="1500">
              <a:solidFill>
                <a:schemeClr val="dk1"/>
              </a:solidFill>
              <a:highlight>
                <a:srgbClr val="FFFFFF"/>
              </a:highlight>
              <a:latin typeface="Montserrat Medium"/>
              <a:ea typeface="Montserrat Medium"/>
              <a:cs typeface="Montserrat Medium"/>
              <a:sym typeface="Montserrat Medium"/>
            </a:endParaRPr>
          </a:p>
          <a:p>
            <a:pPr marL="457200" lvl="0" indent="-311150" algn="l" rtl="0">
              <a:lnSpc>
                <a:spcPct val="100000"/>
              </a:lnSpc>
              <a:spcBef>
                <a:spcPts val="500"/>
              </a:spcBef>
              <a:spcAft>
                <a:spcPts val="0"/>
              </a:spcAft>
              <a:buSzPts val="1500"/>
              <a:buFont typeface="Montserrat Medium"/>
              <a:buChar char="●"/>
            </a:pPr>
            <a:r>
              <a:rPr lang="en-US" sz="1500">
                <a:solidFill>
                  <a:srgbClr val="007DD4"/>
                </a:solidFill>
                <a:highlight>
                  <a:srgbClr val="FFFFFF"/>
                </a:highlight>
                <a:uFill>
                  <a:noFill/>
                </a:uFill>
                <a:latin typeface="Montserrat Medium"/>
                <a:ea typeface="Montserrat Medium"/>
                <a:cs typeface="Montserrat Medium"/>
                <a:sym typeface="Montserrat Medium"/>
                <a:hlinkClick r:id="rId8">
                  <a:extLst>
                    <a:ext uri="{A12FA001-AC4F-418D-AE19-62706E023703}">
                      <ahyp:hlinkClr xmlns:ahyp="http://schemas.microsoft.com/office/drawing/2018/hyperlinkcolor" val="tx"/>
                    </a:ext>
                  </a:extLst>
                </a:hlinkClick>
              </a:rPr>
              <a:t>Draftsman Document</a:t>
            </a:r>
            <a:r>
              <a:rPr lang="en-US" sz="1500">
                <a:solidFill>
                  <a:schemeClr val="dk1"/>
                </a:solidFill>
                <a:highlight>
                  <a:srgbClr val="FFFFFF"/>
                </a:highlight>
                <a:latin typeface="Montserrat Medium"/>
                <a:ea typeface="Montserrat Medium"/>
                <a:cs typeface="Montserrat Medium"/>
                <a:sym typeface="Montserrat Medium"/>
              </a:rPr>
              <a:t> (</a:t>
            </a:r>
            <a:r>
              <a:rPr lang="en-US" sz="1500">
                <a:solidFill>
                  <a:srgbClr val="188038"/>
                </a:solidFill>
                <a:highlight>
                  <a:srgbClr val="FFFFFF"/>
                </a:highlight>
                <a:latin typeface="Montserrat Medium"/>
                <a:ea typeface="Montserrat Medium"/>
                <a:cs typeface="Montserrat Medium"/>
                <a:sym typeface="Montserrat Medium"/>
              </a:rPr>
              <a:t>*.HarDwf</a:t>
            </a:r>
            <a:r>
              <a:rPr lang="en-US" sz="1500">
                <a:solidFill>
                  <a:schemeClr val="dk1"/>
                </a:solidFill>
                <a:highlight>
                  <a:srgbClr val="FFFFFF"/>
                </a:highlight>
                <a:latin typeface="Montserrat Medium"/>
                <a:ea typeface="Montserrat Medium"/>
                <a:cs typeface="Montserrat Medium"/>
                <a:sym typeface="Montserrat Medium"/>
              </a:rPr>
              <a:t>) – read-only views of the wiring diagram, layout drawing and BOM are imported, and any additional information required for the manufacturing of the harness is added.</a:t>
            </a:r>
            <a:endParaRPr sz="1700">
              <a:latin typeface="Montserrat Medium"/>
              <a:ea typeface="Montserrat Medium"/>
              <a:cs typeface="Montserrat Medium"/>
              <a:sym typeface="Montserrat Medium"/>
            </a:endParaRPr>
          </a:p>
          <a:p>
            <a:pPr marL="0" lvl="0" indent="0" algn="l" rtl="0">
              <a:lnSpc>
                <a:spcPct val="100000"/>
              </a:lnSpc>
              <a:spcBef>
                <a:spcPts val="500"/>
              </a:spcBef>
              <a:spcAft>
                <a:spcPts val="500"/>
              </a:spcAft>
              <a:buNone/>
            </a:pPr>
            <a:endParaRPr sz="17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p:nvPr/>
        </p:nvSpPr>
        <p:spPr>
          <a:xfrm>
            <a:off x="301260" y="151522"/>
            <a:ext cx="9668100" cy="646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Montserrat"/>
              <a:buNone/>
            </a:pPr>
            <a:r>
              <a:rPr lang="en-US" sz="2400" b="1" dirty="0">
                <a:solidFill>
                  <a:srgbClr val="FFFFFF"/>
                </a:solidFill>
                <a:latin typeface="Montserrat"/>
                <a:ea typeface="Montserrat"/>
                <a:cs typeface="Montserrat"/>
                <a:sym typeface="Montserrat"/>
              </a:rPr>
              <a:t>Harness Design: Who can take advantage?</a:t>
            </a:r>
            <a:endParaRPr sz="2400" b="0" i="0" u="none" strike="noStrike" cap="none" dirty="0">
              <a:solidFill>
                <a:srgbClr val="FFFFFF"/>
              </a:solidFill>
              <a:latin typeface="Open Sans"/>
              <a:ea typeface="Open Sans"/>
              <a:cs typeface="Open Sans"/>
              <a:sym typeface="Open Sans"/>
            </a:endParaRPr>
          </a:p>
        </p:txBody>
      </p:sp>
      <p:sp>
        <p:nvSpPr>
          <p:cNvPr id="71" name="Google Shape;71;p11"/>
          <p:cNvSpPr txBox="1"/>
          <p:nvPr/>
        </p:nvSpPr>
        <p:spPr>
          <a:xfrm>
            <a:off x="1629148" y="2115568"/>
            <a:ext cx="8520900" cy="19035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None/>
            </a:pPr>
            <a:r>
              <a:rPr lang="en-US" sz="1900" b="1" dirty="0">
                <a:solidFill>
                  <a:srgbClr val="2D2D2D"/>
                </a:solidFill>
                <a:latin typeface="Montserrat"/>
                <a:ea typeface="Montserrat"/>
                <a:cs typeface="Montserrat"/>
                <a:sym typeface="Montserrat"/>
              </a:rPr>
              <a:t>Companies </a:t>
            </a:r>
            <a:r>
              <a:rPr lang="en-US" sz="1900" dirty="0">
                <a:solidFill>
                  <a:srgbClr val="2D2D2D"/>
                </a:solidFill>
                <a:latin typeface="Montserrat"/>
                <a:ea typeface="Montserrat"/>
                <a:cs typeface="Montserrat"/>
                <a:sym typeface="Montserrat"/>
              </a:rPr>
              <a:t>that design Products consisting of electrical, electronics and mechanical elements, with emphasis on MCAD collaboration and harness design. Their products can be as small and simple as home appliances or as big and complex as communication satellites.</a:t>
            </a:r>
            <a:endParaRPr sz="1900" dirty="0">
              <a:solidFill>
                <a:srgbClr val="2D2D2D"/>
              </a:solidFill>
              <a:latin typeface="Montserrat"/>
              <a:ea typeface="Montserrat"/>
              <a:cs typeface="Montserrat"/>
              <a:sym typeface="Montserrat"/>
            </a:endParaRPr>
          </a:p>
        </p:txBody>
      </p:sp>
      <p:sp>
        <p:nvSpPr>
          <p:cNvPr id="72" name="Google Shape;72;p11"/>
          <p:cNvSpPr txBox="1"/>
          <p:nvPr/>
        </p:nvSpPr>
        <p:spPr>
          <a:xfrm>
            <a:off x="1855356" y="4330437"/>
            <a:ext cx="80685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US" sz="1900" b="1">
                <a:solidFill>
                  <a:srgbClr val="2D2D2D"/>
                </a:solidFill>
                <a:latin typeface="Montserrat"/>
                <a:ea typeface="Montserrat"/>
                <a:cs typeface="Montserrat"/>
                <a:sym typeface="Montserrat"/>
              </a:rPr>
              <a:t>Engineers</a:t>
            </a:r>
            <a:r>
              <a:rPr lang="en-US" sz="1900">
                <a:solidFill>
                  <a:srgbClr val="2D2D2D"/>
                </a:solidFill>
                <a:latin typeface="Montserrat"/>
                <a:ea typeface="Montserrat"/>
                <a:cs typeface="Montserrat"/>
                <a:sym typeface="Montserrat"/>
              </a:rPr>
              <a:t> who design both electronics and harnesses with or without aid of Mechanical Engineers or Harness Engineers.</a:t>
            </a:r>
            <a:endParaRPr sz="1500">
              <a:solidFill>
                <a:srgbClr val="2D2D2D"/>
              </a:solidFill>
              <a:latin typeface="Montserrat"/>
              <a:ea typeface="Montserrat"/>
              <a:cs typeface="Montserrat"/>
              <a:sym typeface="Montserrat"/>
            </a:endParaRPr>
          </a:p>
        </p:txBody>
      </p:sp>
      <p:cxnSp>
        <p:nvCxnSpPr>
          <p:cNvPr id="74" name="Google Shape;74;p11"/>
          <p:cNvCxnSpPr/>
          <p:nvPr/>
        </p:nvCxnSpPr>
        <p:spPr>
          <a:xfrm>
            <a:off x="4991356" y="3953458"/>
            <a:ext cx="1796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p:nvPr/>
        </p:nvSpPr>
        <p:spPr>
          <a:xfrm>
            <a:off x="1398199" y="2884934"/>
            <a:ext cx="9370200" cy="11265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3000"/>
              <a:buFont typeface="Arial"/>
              <a:buNone/>
            </a:pPr>
            <a:endParaRPr sz="1400" b="1" i="0" u="none" strike="noStrike" cap="none">
              <a:solidFill>
                <a:srgbClr val="000000"/>
              </a:solidFill>
              <a:latin typeface="Montserrat"/>
              <a:ea typeface="Montserrat"/>
              <a:cs typeface="Montserrat"/>
              <a:sym typeface="Montserrat"/>
            </a:endParaRPr>
          </a:p>
          <a:p>
            <a:pPr marL="0" marR="0" lvl="0" indent="0" algn="ctr" rtl="0">
              <a:lnSpc>
                <a:spcPct val="120000"/>
              </a:lnSpc>
              <a:spcBef>
                <a:spcPts val="0"/>
              </a:spcBef>
              <a:spcAft>
                <a:spcPts val="0"/>
              </a:spcAft>
              <a:buClr>
                <a:srgbClr val="000000"/>
              </a:buClr>
              <a:buSzPts val="2600"/>
              <a:buFont typeface="Arial"/>
              <a:buNone/>
            </a:pPr>
            <a:r>
              <a:rPr lang="en-US" sz="2600" b="1">
                <a:solidFill>
                  <a:schemeClr val="lt1"/>
                </a:solidFill>
                <a:latin typeface="Montserrat"/>
                <a:ea typeface="Montserrat"/>
                <a:cs typeface="Montserrat"/>
                <a:sym typeface="Montserrat"/>
              </a:rPr>
              <a:t>Demonstration</a:t>
            </a:r>
            <a:endParaRPr sz="2600" b="1" i="0" u="none" strike="noStrike" cap="non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Altium Designer 24">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Widescreen</PresentationFormat>
  <Paragraphs>89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 Medium</vt:lpstr>
      <vt:lpstr>Arial</vt:lpstr>
      <vt:lpstr>Montserrat ExtraBold</vt:lpstr>
      <vt:lpstr>Open Sans</vt:lpstr>
      <vt:lpstr>Calibri</vt:lpstr>
      <vt:lpstr>Montserrat</vt:lpstr>
      <vt:lpstr>Altium Designer 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 Meenakshi Sundaram</dc:creator>
  <cp:lastModifiedBy>Krishna Meenakshi Sundaram</cp:lastModifiedBy>
  <cp:revision>3</cp:revision>
  <dcterms:modified xsi:type="dcterms:W3CDTF">2024-04-22T12:12:47Z</dcterms:modified>
</cp:coreProperties>
</file>